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58" r:id="rId3"/>
    <p:sldId id="259" r:id="rId4"/>
    <p:sldId id="283" r:id="rId5"/>
    <p:sldId id="284" r:id="rId6"/>
    <p:sldId id="287" r:id="rId7"/>
    <p:sldId id="260" r:id="rId8"/>
    <p:sldId id="261" r:id="rId9"/>
    <p:sldId id="262" r:id="rId10"/>
    <p:sldId id="265" r:id="rId11"/>
    <p:sldId id="266" r:id="rId12"/>
    <p:sldId id="280" r:id="rId13"/>
    <p:sldId id="281" r:id="rId14"/>
    <p:sldId id="263" r:id="rId15"/>
    <p:sldId id="264" r:id="rId16"/>
    <p:sldId id="297" r:id="rId17"/>
    <p:sldId id="268" r:id="rId18"/>
    <p:sldId id="267" r:id="rId19"/>
    <p:sldId id="296" r:id="rId20"/>
    <p:sldId id="294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69" r:id="rId29"/>
    <p:sldId id="279" r:id="rId30"/>
    <p:sldId id="298" r:id="rId31"/>
    <p:sldId id="270" r:id="rId32"/>
    <p:sldId id="271" r:id="rId33"/>
    <p:sldId id="282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0B1786-0A3F-4560-BF32-B777B1CC3E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82804-5E6E-49A0-8E89-3908E4865E9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How does the location of the Middle East (along the Tropic of Cancer) affect its climate?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10. Why might a tent be a better choice for housing than a building?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11. What</a:t>
            </a:r>
            <a:r>
              <a:rPr lang="en-US" baseline="0" dirty="0" smtClean="0"/>
              <a:t> types of clothes are best for the Bedouins? Why?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12. Why are camels good for desert</a:t>
            </a:r>
            <a:r>
              <a:rPr lang="en-US" baseline="0" dirty="0" smtClean="0"/>
              <a:t> transportation?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13. How</a:t>
            </a:r>
            <a:r>
              <a:rPr lang="en-US" baseline="0" dirty="0" smtClean="0"/>
              <a:t> do oases encourage trade?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14. Why are oases and </a:t>
            </a:r>
            <a:r>
              <a:rPr lang="en-US" dirty="0" err="1" smtClean="0"/>
              <a:t>wadis</a:t>
            </a:r>
            <a:r>
              <a:rPr lang="en-US" dirty="0" smtClean="0"/>
              <a:t> so important</a:t>
            </a:r>
            <a:r>
              <a:rPr lang="en-US" baseline="0" dirty="0" smtClean="0"/>
              <a:t> to the desert?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15. What are 2 ways desalination plants help Middle East countries?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16. Why might people choose to live in the mountains instead of the deserts?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17. Look back at question 2. Were your answers correct? Why or</a:t>
            </a:r>
            <a:r>
              <a:rPr lang="en-US" baseline="0" dirty="0" smtClean="0"/>
              <a:t> why not?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2. Brainstorm 2-3 ways the people might change the environment in the Middle</a:t>
            </a:r>
            <a:r>
              <a:rPr lang="en-US" baseline="0" dirty="0" smtClean="0"/>
              <a:t> East</a:t>
            </a:r>
            <a:r>
              <a:rPr lang="en-US" dirty="0" smtClean="0"/>
              <a:t>. (We will check your answers at the end.)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3. Why is the</a:t>
            </a:r>
            <a:r>
              <a:rPr lang="en-US" baseline="0" dirty="0" smtClean="0"/>
              <a:t> Nile River important to Egypt?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4. How might a dam in Turkey along the Tigris or Euphrates Rivers</a:t>
            </a:r>
            <a:r>
              <a:rPr lang="en-US" baseline="0" dirty="0" smtClean="0"/>
              <a:t> affect farming in Iraq?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5. Why is the area in which the Nile, Tigris, and</a:t>
            </a:r>
            <a:r>
              <a:rPr lang="en-US" baseline="0" dirty="0" smtClean="0"/>
              <a:t> Euphrates Rivers are located called the Fertile Crescent?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6. How does the Aswan Dam help Egypt?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7. Why might the Suez Canal be important to Europe?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8. Why might the Jordan</a:t>
            </a:r>
            <a:r>
              <a:rPr lang="en-US" baseline="0" dirty="0" smtClean="0"/>
              <a:t> River cause conflict between Israel and Jordan?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9. Why might smaller countries along seas (like United</a:t>
            </a:r>
            <a:r>
              <a:rPr lang="en-US" baseline="0" dirty="0" smtClean="0"/>
              <a:t> Arab Emirates, Qatar, and Bahrain) want to create more land?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82804-5E6E-49A0-8E89-3908E4865E9B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F7C6C-9562-4D05-B7CF-C1028036ADF8}" type="datetimeFigureOut">
              <a:rPr lang="en-US"/>
              <a:pPr>
                <a:defRPr/>
              </a:pPr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67D25-6607-4261-B136-F81FF2C8E2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F880C-6F7A-4ED5-9059-7F42E6F6A474}" type="datetimeFigureOut">
              <a:rPr lang="en-US"/>
              <a:pPr>
                <a:defRPr/>
              </a:pPr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1CA12-3F20-444B-89AA-EF13AF2CFF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BC0A6-F08A-4677-BC17-FB3164A23007}" type="datetimeFigureOut">
              <a:rPr lang="en-US"/>
              <a:pPr>
                <a:defRPr/>
              </a:pPr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CB128-8F56-4CCA-AB3F-B7318F1BAE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27126-72B3-4671-96BB-BA3198F26C44}" type="datetimeFigureOut">
              <a:rPr lang="en-US"/>
              <a:pPr>
                <a:defRPr/>
              </a:pPr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23899-F2D7-4C82-88D6-5BBA41351F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7A191-D0AD-469C-A9BF-DC3726314E37}" type="datetimeFigureOut">
              <a:rPr lang="en-US"/>
              <a:pPr>
                <a:defRPr/>
              </a:pPr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497E6-E128-4478-8B9E-AC3C8415A8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AD468-E3AD-4F44-A2E4-C8C0F4B6E19F}" type="datetimeFigureOut">
              <a:rPr lang="en-US"/>
              <a:pPr>
                <a:defRPr/>
              </a:pPr>
              <a:t>1/3/2012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AB3E3-5669-4E6C-9DFE-7AB22CBCF6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7F074-CBB8-4009-9AA2-F4669CE32BA3}" type="datetimeFigureOut">
              <a:rPr lang="en-US"/>
              <a:pPr>
                <a:defRPr/>
              </a:pPr>
              <a:t>1/3/2012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EAA3D-C73A-44E0-B703-CF6621D0F8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7697B-AE5C-4049-B1BA-38E02A671F31}" type="datetimeFigureOut">
              <a:rPr lang="en-US"/>
              <a:pPr>
                <a:defRPr/>
              </a:pPr>
              <a:t>1/3/2012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370C0-AD85-4B1B-AFE2-C9970EAE36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885C0-4579-4618-81CA-53BC2CB3C2F1}" type="datetimeFigureOut">
              <a:rPr lang="en-US"/>
              <a:pPr>
                <a:defRPr/>
              </a:pPr>
              <a:t>1/3/2012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36CA3-B680-43EC-BCA9-F9E67BBFE2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51F10-2939-4FE6-BDAB-A9D24B732BF0}" type="datetimeFigureOut">
              <a:rPr lang="en-US"/>
              <a:pPr>
                <a:defRPr/>
              </a:pPr>
              <a:t>1/3/2012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D9529-341F-4680-A497-784D20E844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C88DB-A4DD-4963-AA0B-EB73EF9E817C}" type="datetimeFigureOut">
              <a:rPr lang="en-US"/>
              <a:pPr>
                <a:defRPr/>
              </a:pPr>
              <a:t>1/3/2012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A3514-EB2A-4914-ABA1-43C900E4CD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7D6DD9-AEDD-47E6-9AFC-02AF180F3A8C}" type="datetimeFigureOut">
              <a:rPr lang="en-US"/>
              <a:pPr>
                <a:defRPr/>
              </a:pPr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DCCD3B-1D9D-41C1-A025-364B0E90E3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Judean Hi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217863"/>
            <a:ext cx="3810000" cy="257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9" descr="oasis"/>
          <p:cNvPicPr>
            <a:picLocks noChangeAspect="1" noChangeArrowheads="1"/>
          </p:cNvPicPr>
          <p:nvPr/>
        </p:nvPicPr>
        <p:blipFill>
          <a:blip r:embed="rId3" cstate="print"/>
          <a:srcRect l="650" t="1305" r="3247" b="3044"/>
          <a:stretch>
            <a:fillRect/>
          </a:stretch>
        </p:blipFill>
        <p:spPr bwMode="auto">
          <a:xfrm>
            <a:off x="6858000" y="3429000"/>
            <a:ext cx="20510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8" descr="Nile River-1"/>
          <p:cNvPicPr>
            <a:picLocks noChangeAspect="1" noChangeArrowheads="1"/>
          </p:cNvPicPr>
          <p:nvPr/>
        </p:nvPicPr>
        <p:blipFill>
          <a:blip r:embed="rId4" cstate="print">
            <a:lum bright="-6000" contrast="6000"/>
          </a:blip>
          <a:srcRect/>
          <a:stretch>
            <a:fillRect/>
          </a:stretch>
        </p:blipFill>
        <p:spPr bwMode="auto">
          <a:xfrm>
            <a:off x="533400" y="466725"/>
            <a:ext cx="3170238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7" descr="camels in desert"/>
          <p:cNvPicPr>
            <a:picLocks noChangeAspect="1" noChangeArrowheads="1"/>
          </p:cNvPicPr>
          <p:nvPr/>
        </p:nvPicPr>
        <p:blipFill>
          <a:blip r:embed="rId5" cstate="print">
            <a:lum bright="-6000" contrast="6000"/>
          </a:blip>
          <a:srcRect l="5000" t="5057" r="3500" b="5057"/>
          <a:stretch>
            <a:fillRect/>
          </a:stretch>
        </p:blipFill>
        <p:spPr bwMode="auto">
          <a:xfrm>
            <a:off x="5638800" y="771525"/>
            <a:ext cx="31242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WordArt 5"/>
          <p:cNvSpPr>
            <a:spLocks noChangeArrowheads="1" noChangeShapeType="1" noTextEdit="1"/>
          </p:cNvSpPr>
          <p:nvPr/>
        </p:nvSpPr>
        <p:spPr bwMode="auto">
          <a:xfrm>
            <a:off x="2286000" y="1219200"/>
            <a:ext cx="4876800" cy="365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72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9CC00"/>
                </a:solidFill>
                <a:effectLst>
                  <a:outerShdw dist="35921" dir="2700000" algn="ctr" rotWithShape="0">
                    <a:srgbClr val="009900"/>
                  </a:outerShdw>
                </a:effectLst>
                <a:latin typeface="Matura MT Script Capitals"/>
              </a:rPr>
              <a:t>The</a:t>
            </a:r>
          </a:p>
          <a:p>
            <a:pPr algn="ctr"/>
            <a:r>
              <a:rPr lang="en-US" sz="72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9CC00"/>
                </a:solidFill>
                <a:effectLst>
                  <a:outerShdw dist="35921" dir="2700000" algn="ctr" rotWithShape="0">
                    <a:srgbClr val="009900"/>
                  </a:outerShdw>
                </a:effectLst>
                <a:latin typeface="Matura MT Script Capitals"/>
              </a:rPr>
              <a:t>Geography</a:t>
            </a:r>
          </a:p>
          <a:p>
            <a:pPr algn="ctr"/>
            <a:r>
              <a:rPr lang="en-US" sz="72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9CC00"/>
                </a:solidFill>
                <a:effectLst>
                  <a:outerShdw dist="35921" dir="2700000" algn="ctr" rotWithShape="0">
                    <a:srgbClr val="009900"/>
                  </a:outerShdw>
                </a:effectLst>
                <a:latin typeface="Matura MT Script Capitals"/>
              </a:rPr>
              <a:t>of the</a:t>
            </a:r>
          </a:p>
          <a:p>
            <a:pPr algn="ctr"/>
            <a:r>
              <a:rPr lang="en-US" sz="72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9CC00"/>
                </a:solidFill>
                <a:effectLst>
                  <a:outerShdw dist="35921" dir="2700000" algn="ctr" rotWithShape="0">
                    <a:srgbClr val="009900"/>
                  </a:outerShdw>
                </a:effectLst>
                <a:latin typeface="Matura MT Script Capitals"/>
              </a:rPr>
              <a:t>Middle East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5867400"/>
            <a:ext cx="6019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2D050"/>
                </a:solidFill>
                <a:latin typeface="Architect"/>
              </a:rPr>
              <a:t>How do people change the environment?</a:t>
            </a:r>
            <a:endParaRPr lang="en-US" sz="2800" b="1" dirty="0">
              <a:solidFill>
                <a:srgbClr val="92D050"/>
              </a:solidFill>
              <a:latin typeface="Archite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438400" y="228600"/>
            <a:ext cx="6172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The Tigris &amp; Euphrates</a:t>
            </a:r>
            <a:b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</a:b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River System</a:t>
            </a:r>
          </a:p>
        </p:txBody>
      </p:sp>
      <p:pic>
        <p:nvPicPr>
          <p:cNvPr id="12291" name="Picture 4" descr="tigris-euphra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492250"/>
            <a:ext cx="4495800" cy="2719388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228600" y="4235450"/>
            <a:ext cx="4800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189000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rgbClr val="FFFF00"/>
                </a:solidFill>
                <a:latin typeface="Architect" pitchFamily="34" charset="0"/>
              </a:rPr>
              <a:t>Mesopotamia:  </a:t>
            </a:r>
            <a:br>
              <a:rPr lang="en-US" sz="2800" b="1">
                <a:solidFill>
                  <a:srgbClr val="FFFF00"/>
                </a:solidFill>
                <a:latin typeface="Architect" pitchFamily="34" charset="0"/>
              </a:rPr>
            </a:br>
            <a:r>
              <a:rPr lang="en-US" sz="2800" b="1">
                <a:solidFill>
                  <a:srgbClr val="FFFF00"/>
                </a:solidFill>
                <a:latin typeface="Architect" pitchFamily="34" charset="0"/>
              </a:rPr>
              <a:t>”Land Between the Two Rivers”</a:t>
            </a:r>
          </a:p>
        </p:txBody>
      </p:sp>
      <p:sp>
        <p:nvSpPr>
          <p:cNvPr id="12293" name="Line 6"/>
          <p:cNvSpPr>
            <a:spLocks noChangeShapeType="1"/>
          </p:cNvSpPr>
          <p:nvPr/>
        </p:nvSpPr>
        <p:spPr bwMode="auto">
          <a:xfrm flipV="1">
            <a:off x="2819400" y="2133600"/>
            <a:ext cx="0" cy="217805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4" name="Line 7"/>
          <p:cNvSpPr>
            <a:spLocks noChangeShapeType="1"/>
          </p:cNvSpPr>
          <p:nvPr/>
        </p:nvSpPr>
        <p:spPr bwMode="auto">
          <a:xfrm flipV="1">
            <a:off x="2819400" y="3276600"/>
            <a:ext cx="1066800" cy="103505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2295" name="Picture 8" descr="Marsh Arabs"/>
          <p:cNvPicPr>
            <a:picLocks noChangeAspect="1" noChangeArrowheads="1"/>
          </p:cNvPicPr>
          <p:nvPr/>
        </p:nvPicPr>
        <p:blipFill>
          <a:blip r:embed="rId4" cstate="print">
            <a:lum contrast="6000"/>
          </a:blip>
          <a:srcRect/>
          <a:stretch>
            <a:fillRect/>
          </a:stretch>
        </p:blipFill>
        <p:spPr bwMode="auto">
          <a:xfrm>
            <a:off x="5257800" y="1905000"/>
            <a:ext cx="3678238" cy="403225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4800600" y="6019800"/>
            <a:ext cx="411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FF00"/>
                </a:solidFill>
                <a:latin typeface="Architect" pitchFamily="34" charset="0"/>
              </a:rPr>
              <a:t>Marsh Arabs, So. Iraq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76200" y="212725"/>
            <a:ext cx="8991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Dust Storms Along the </a:t>
            </a:r>
            <a:b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</a:b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Tigris-Euphrates Flood Plains</a:t>
            </a:r>
          </a:p>
        </p:txBody>
      </p:sp>
      <p:pic>
        <p:nvPicPr>
          <p:cNvPr id="13315" name="Picture 9" descr="Tigris-Euphrates-dust storms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 t="13263" b="6195"/>
          <a:stretch>
            <a:fillRect/>
          </a:stretch>
        </p:blipFill>
        <p:spPr bwMode="auto">
          <a:xfrm>
            <a:off x="1524000" y="1712913"/>
            <a:ext cx="6400800" cy="4687887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13316" name="Oval 10"/>
          <p:cNvSpPr>
            <a:spLocks noChangeArrowheads="1"/>
          </p:cNvSpPr>
          <p:nvPr/>
        </p:nvSpPr>
        <p:spPr bwMode="auto">
          <a:xfrm rot="2418122">
            <a:off x="1447800" y="2438400"/>
            <a:ext cx="3048000" cy="1447800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76200" y="76200"/>
            <a:ext cx="899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Fertile Crescent</a:t>
            </a:r>
          </a:p>
        </p:txBody>
      </p:sp>
      <p:pic>
        <p:nvPicPr>
          <p:cNvPr id="27651" name="Picture 3" descr="map-Mid East-topography for PPT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 l="990" t="1366"/>
          <a:stretch>
            <a:fillRect/>
          </a:stretch>
        </p:blipFill>
        <p:spPr bwMode="auto">
          <a:xfrm>
            <a:off x="685800" y="908050"/>
            <a:ext cx="7924800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AutoShape 7"/>
          <p:cNvSpPr>
            <a:spLocks noChangeArrowheads="1"/>
          </p:cNvSpPr>
          <p:nvPr/>
        </p:nvSpPr>
        <p:spPr bwMode="auto">
          <a:xfrm rot="3233255">
            <a:off x="5631656" y="2245519"/>
            <a:ext cx="1154113" cy="1628775"/>
          </a:xfrm>
          <a:prstGeom prst="moon">
            <a:avLst>
              <a:gd name="adj" fmla="val 54824"/>
            </a:avLst>
          </a:prstGeom>
          <a:noFill/>
          <a:ln w="38100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76200" y="273050"/>
            <a:ext cx="8991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>
                <a:solidFill>
                  <a:srgbClr val="99CC00"/>
                </a:solidFill>
                <a:latin typeface="Matura MT Script Capitals" pitchFamily="66" charset="0"/>
              </a:rPr>
              <a:t>The Fertile Crescent</a:t>
            </a:r>
          </a:p>
        </p:txBody>
      </p:sp>
      <p:pic>
        <p:nvPicPr>
          <p:cNvPr id="28675" name="Picture 5" descr="map-Fertile Crescent-1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1600200" y="1484313"/>
            <a:ext cx="6005513" cy="4535487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Aswan High Dam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457200" y="1200150"/>
            <a:ext cx="4752975" cy="272415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6200" y="209550"/>
            <a:ext cx="899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Aswan High Dam, Egypt</a:t>
            </a:r>
          </a:p>
        </p:txBody>
      </p:sp>
      <p:pic>
        <p:nvPicPr>
          <p:cNvPr id="8196" name="Picture 4" descr="Aswan Dam-electricity"/>
          <p:cNvPicPr>
            <a:picLocks noChangeAspect="1" noChangeArrowheads="1"/>
          </p:cNvPicPr>
          <p:nvPr/>
        </p:nvPicPr>
        <p:blipFill>
          <a:blip r:embed="rId4" cstate="print">
            <a:lum bright="6000" contrast="6000"/>
          </a:blip>
          <a:srcRect b="8333"/>
          <a:stretch>
            <a:fillRect/>
          </a:stretch>
        </p:blipFill>
        <p:spPr bwMode="auto">
          <a:xfrm>
            <a:off x="4191000" y="3181350"/>
            <a:ext cx="4572000" cy="314325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1905000" y="5010150"/>
            <a:ext cx="2438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rgbClr val="FFFF00"/>
                </a:solidFill>
                <a:latin typeface="Architect" pitchFamily="34" charset="0"/>
              </a:rPr>
              <a:t>Hydroelectric</a:t>
            </a:r>
            <a:br>
              <a:rPr lang="en-US" sz="2800" b="1">
                <a:solidFill>
                  <a:srgbClr val="FFFF00"/>
                </a:solidFill>
                <a:latin typeface="Architect" pitchFamily="34" charset="0"/>
              </a:rPr>
            </a:br>
            <a:r>
              <a:rPr lang="en-US" sz="2800" b="1">
                <a:solidFill>
                  <a:srgbClr val="FFFF00"/>
                </a:solidFill>
                <a:latin typeface="Architect" pitchFamily="34" charset="0"/>
              </a:rPr>
              <a:t>Power Plant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76200" y="152400"/>
            <a:ext cx="8991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 dirty="0">
                <a:solidFill>
                  <a:srgbClr val="99CC00"/>
                </a:solidFill>
                <a:latin typeface="Matura MT Script Capitals" pitchFamily="66" charset="0"/>
              </a:rPr>
              <a:t>Suez</a:t>
            </a:r>
            <a:r>
              <a:rPr lang="en-US" sz="4800" b="1" dirty="0">
                <a:solidFill>
                  <a:srgbClr val="99CC00"/>
                </a:solidFill>
                <a:latin typeface="Calligrapher" pitchFamily="2" charset="0"/>
              </a:rPr>
              <a:t> </a:t>
            </a:r>
            <a:r>
              <a:rPr lang="en-US" sz="4800" b="1" dirty="0">
                <a:solidFill>
                  <a:srgbClr val="99CC00"/>
                </a:solidFill>
                <a:latin typeface="Matura MT Script Capitals" pitchFamily="66" charset="0"/>
              </a:rPr>
              <a:t>Canal</a:t>
            </a:r>
          </a:p>
        </p:txBody>
      </p:sp>
      <p:pic>
        <p:nvPicPr>
          <p:cNvPr id="9219" name="Picture 3" descr="Suez Canal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992188" y="1143000"/>
            <a:ext cx="7161212" cy="480377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762000" y="6034088"/>
            <a:ext cx="7848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FF00"/>
                </a:solidFill>
                <a:latin typeface="Architect" pitchFamily="34" charset="0"/>
              </a:rPr>
              <a:t>Completed by the British in 1869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Matura MT Script Capitals" pitchFamily="66" charset="0"/>
              </a:rPr>
              <a:t>Map of Suez Canal</a:t>
            </a:r>
            <a:endParaRPr lang="en-US" dirty="0">
              <a:solidFill>
                <a:srgbClr val="92D050"/>
              </a:solidFill>
              <a:latin typeface="Matura MT Script Capitals" pitchFamily="66" charset="0"/>
            </a:endParaRPr>
          </a:p>
        </p:txBody>
      </p:sp>
      <p:pic>
        <p:nvPicPr>
          <p:cNvPr id="1026" name="Picture 2" descr="http://biglizards.net/Graphics/ForegroundPix/SuezCana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295400"/>
            <a:ext cx="5943600" cy="52065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 descr="floating in Dead Sea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5943600" y="4267200"/>
            <a:ext cx="3048000" cy="22860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6200" y="76200"/>
            <a:ext cx="8991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Dead Sea:  </a:t>
            </a: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Lowest Point on Earth</a:t>
            </a:r>
          </a:p>
        </p:txBody>
      </p:sp>
      <p:pic>
        <p:nvPicPr>
          <p:cNvPr id="15364" name="Picture 9" descr="dead_sea_sunset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4953000" y="1371600"/>
            <a:ext cx="3733800" cy="260667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48141" name="Rectangle 13"/>
          <p:cNvSpPr>
            <a:spLocks noChangeArrowheads="1"/>
          </p:cNvSpPr>
          <p:nvPr/>
        </p:nvSpPr>
        <p:spPr bwMode="auto">
          <a:xfrm>
            <a:off x="533400" y="5181600"/>
            <a:ext cx="47244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9CC00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dirty="0" smtClean="0">
                <a:solidFill>
                  <a:srgbClr val="FFFF00"/>
                </a:solidFill>
                <a:latin typeface="Architect" pitchFamily="34" charset="0"/>
              </a:rPr>
              <a:t>Highest Salt</a:t>
            </a:r>
            <a:r>
              <a:rPr lang="en-US" sz="2600" b="1" dirty="0">
                <a:solidFill>
                  <a:srgbClr val="FFFF00"/>
                </a:solidFill>
                <a:latin typeface="Architect" pitchFamily="34" charset="0"/>
              </a:rPr>
              <a:t> </a:t>
            </a:r>
            <a:r>
              <a:rPr lang="en-US" sz="2600" b="1" dirty="0" smtClean="0">
                <a:solidFill>
                  <a:srgbClr val="FFFF00"/>
                </a:solidFill>
                <a:latin typeface="Architect" pitchFamily="34" charset="0"/>
              </a:rPr>
              <a:t>Content</a:t>
            </a:r>
            <a:r>
              <a:rPr lang="en-US" sz="2600" b="1" dirty="0">
                <a:solidFill>
                  <a:srgbClr val="FFFF00"/>
                </a:solidFill>
                <a:latin typeface="Architect" pitchFamily="34" charset="0"/>
              </a:rPr>
              <a:t> </a:t>
            </a:r>
            <a:r>
              <a:rPr lang="en-US" sz="2600" b="1" dirty="0" smtClean="0">
                <a:solidFill>
                  <a:srgbClr val="FFFF00"/>
                </a:solidFill>
                <a:latin typeface="Architect" pitchFamily="34" charset="0"/>
              </a:rPr>
              <a:t>(33</a:t>
            </a:r>
            <a:r>
              <a:rPr lang="en-US" sz="2600" b="1" dirty="0">
                <a:solidFill>
                  <a:srgbClr val="FFFF00"/>
                </a:solidFill>
                <a:latin typeface="Architect" pitchFamily="34" charset="0"/>
              </a:rPr>
              <a:t>%)</a:t>
            </a:r>
          </a:p>
        </p:txBody>
      </p:sp>
      <p:sp>
        <p:nvSpPr>
          <p:cNvPr id="48142" name="Rectangle 14"/>
          <p:cNvSpPr>
            <a:spLocks noChangeArrowheads="1"/>
          </p:cNvSpPr>
          <p:nvPr/>
        </p:nvSpPr>
        <p:spPr bwMode="auto">
          <a:xfrm>
            <a:off x="4953000" y="838200"/>
            <a:ext cx="419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FF00"/>
                </a:solidFill>
                <a:latin typeface="Architect" pitchFamily="34" charset="0"/>
              </a:rPr>
              <a:t>2,300’ below sea level</a:t>
            </a:r>
          </a:p>
        </p:txBody>
      </p:sp>
      <p:pic>
        <p:nvPicPr>
          <p:cNvPr id="27650" name="Picture 2" descr="http://media.web.britannica.com/eb-media/23/64723-004-35235BF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95400"/>
            <a:ext cx="4724400" cy="3362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mapsof.net/uploads/static-maps/Jordan_River_ma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4692223" cy="5935663"/>
          </a:xfrm>
          <a:prstGeom prst="rect">
            <a:avLst/>
          </a:prstGeom>
          <a:noFill/>
        </p:spPr>
      </p:pic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5334000" y="381000"/>
            <a:ext cx="3505200" cy="604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 dirty="0">
                <a:solidFill>
                  <a:srgbClr val="99CC00"/>
                </a:solidFill>
                <a:latin typeface="Matura MT Script Capitals" pitchFamily="66" charset="0"/>
              </a:rPr>
              <a:t>The</a:t>
            </a:r>
            <a:br>
              <a:rPr lang="en-US" sz="4800" b="1" dirty="0">
                <a:solidFill>
                  <a:srgbClr val="99CC00"/>
                </a:solidFill>
                <a:latin typeface="Matura MT Script Capitals" pitchFamily="66" charset="0"/>
              </a:rPr>
            </a:br>
            <a:r>
              <a:rPr lang="en-US" sz="4800" b="1" dirty="0">
                <a:solidFill>
                  <a:srgbClr val="99CC00"/>
                </a:solidFill>
                <a:latin typeface="Matura MT Script Capitals" pitchFamily="66" charset="0"/>
              </a:rPr>
              <a:t>Jordan River</a:t>
            </a:r>
            <a:br>
              <a:rPr lang="en-US" sz="4800" b="1" dirty="0">
                <a:solidFill>
                  <a:srgbClr val="99CC00"/>
                </a:solidFill>
                <a:latin typeface="Matura MT Script Capitals" pitchFamily="66" charset="0"/>
              </a:rPr>
            </a:br>
            <a:r>
              <a:rPr lang="en-US" sz="4800" b="1" dirty="0">
                <a:solidFill>
                  <a:srgbClr val="99CC00"/>
                </a:solidFill>
                <a:latin typeface="Matura MT Script Capitals" pitchFamily="66" charset="0"/>
              </a:rPr>
              <a:t>System:</a:t>
            </a:r>
          </a:p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99CC00"/>
                </a:solidFill>
                <a:latin typeface="Calligrapher" pitchFamily="2" charset="0"/>
              </a:rPr>
              <a:t/>
            </a:r>
            <a:br>
              <a:rPr lang="en-US" sz="3600" b="1" dirty="0">
                <a:solidFill>
                  <a:srgbClr val="99CC00"/>
                </a:solidFill>
                <a:latin typeface="Calligrapher" pitchFamily="2" charset="0"/>
              </a:rPr>
            </a:br>
            <a:r>
              <a:rPr lang="en-US" sz="3600" b="1" dirty="0">
                <a:solidFill>
                  <a:srgbClr val="99CC00"/>
                </a:solidFill>
                <a:latin typeface="Calligrapher" pitchFamily="2" charset="0"/>
              </a:rPr>
              <a:t>Israel &amp; </a:t>
            </a:r>
            <a:br>
              <a:rPr lang="en-US" sz="3600" b="1" dirty="0">
                <a:solidFill>
                  <a:srgbClr val="99CC00"/>
                </a:solidFill>
                <a:latin typeface="Calligrapher" pitchFamily="2" charset="0"/>
              </a:rPr>
            </a:br>
            <a:r>
              <a:rPr lang="en-US" sz="3600" b="1" dirty="0">
                <a:solidFill>
                  <a:srgbClr val="99CC00"/>
                </a:solidFill>
                <a:latin typeface="Calligrapher" pitchFamily="2" charset="0"/>
              </a:rPr>
              <a:t>Jordan--A Fight Over</a:t>
            </a:r>
            <a:br>
              <a:rPr lang="en-US" sz="3600" b="1" dirty="0">
                <a:solidFill>
                  <a:srgbClr val="99CC00"/>
                </a:solidFill>
                <a:latin typeface="Calligrapher" pitchFamily="2" charset="0"/>
              </a:rPr>
            </a:br>
            <a:r>
              <a:rPr lang="en-US" sz="3600" b="1" dirty="0">
                <a:solidFill>
                  <a:srgbClr val="99CC00"/>
                </a:solidFill>
                <a:latin typeface="Calligrapher" pitchFamily="2" charset="0"/>
              </a:rPr>
              <a:t>Water Rights</a:t>
            </a:r>
            <a:r>
              <a:rPr lang="en-US" sz="3600" b="1" dirty="0">
                <a:solidFill>
                  <a:srgbClr val="92D050"/>
                </a:solidFill>
                <a:latin typeface="Calligrapher" pitchFamily="2" charset="0"/>
              </a:rPr>
              <a:t>?</a:t>
            </a:r>
            <a:endParaRPr lang="en-US" b="1" dirty="0">
              <a:solidFill>
                <a:srgbClr val="92D050"/>
              </a:solidFill>
              <a:latin typeface="Calligrapher" pitchFamily="2" charset="0"/>
            </a:endParaRPr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 flipH="1" flipV="1">
            <a:off x="2971800" y="2590800"/>
            <a:ext cx="3124200" cy="15240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4800" smtClean="0">
                <a:solidFill>
                  <a:srgbClr val="92D050"/>
                </a:solidFill>
                <a:latin typeface="Matura MT Script Capitals" pitchFamily="66" charset="0"/>
              </a:rPr>
              <a:t>Dredging Land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85800" y="5562600"/>
            <a:ext cx="7848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FF00"/>
                </a:solidFill>
                <a:latin typeface="Architect" pitchFamily="34" charset="0"/>
              </a:rPr>
              <a:t>Land is dredged from the gulf to create more land.  Dubai, United Arab Emirates</a:t>
            </a:r>
          </a:p>
        </p:txBody>
      </p:sp>
      <p:pic>
        <p:nvPicPr>
          <p:cNvPr id="10244" name="Picture 4" descr="http://1.bp.blogspot.com/_tfF75rqz7Wk/R6odJDDwgZI/AAAAAAAAAj8/ET546LzvdiU/s400/dredg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990600"/>
            <a:ext cx="457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6" descr="http://img2.photographersdirect.com/img/95/wm/pd22452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143000"/>
            <a:ext cx="2590800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http://katodrytis.com/main/images/4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2601913"/>
            <a:ext cx="3810000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76200" y="180975"/>
            <a:ext cx="8991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The Middle East Today:</a:t>
            </a:r>
            <a:b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</a:b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Political Map</a:t>
            </a:r>
            <a:endParaRPr lang="en-US" sz="4000" b="1">
              <a:solidFill>
                <a:srgbClr val="FFFF00"/>
              </a:solidFill>
              <a:latin typeface="Matura MT Script Capitals" pitchFamily="66" charset="0"/>
            </a:endParaRPr>
          </a:p>
        </p:txBody>
      </p:sp>
      <p:pic>
        <p:nvPicPr>
          <p:cNvPr id="3075" name="Picture 5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 l="877" r="1755" b="3767"/>
          <a:stretch>
            <a:fillRect/>
          </a:stretch>
        </p:blipFill>
        <p:spPr bwMode="auto">
          <a:xfrm>
            <a:off x="304800" y="1431925"/>
            <a:ext cx="8458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8229600" y="33369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 1</a:t>
            </a: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2438400" y="40227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 rot="555418">
            <a:off x="6781800" y="4251325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3--&gt;</a:t>
            </a: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 rot="689339">
            <a:off x="4953000" y="3032125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4--&gt;</a:t>
            </a: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5105400" y="42513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7391400" y="32607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6324600" y="33369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5181600" y="3489325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8--&gt;</a:t>
            </a: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5105400" y="3260725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11--&gt;</a:t>
            </a:r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5715000" y="364172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9</a:t>
            </a:r>
          </a:p>
        </p:txBody>
      </p:sp>
      <p:sp>
        <p:nvSpPr>
          <p:cNvPr id="53264" name="Text Box 16"/>
          <p:cNvSpPr txBox="1">
            <a:spLocks noChangeArrowheads="1"/>
          </p:cNvSpPr>
          <p:nvPr/>
        </p:nvSpPr>
        <p:spPr bwMode="auto">
          <a:xfrm>
            <a:off x="6934200" y="3870325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&lt;--10</a:t>
            </a:r>
          </a:p>
        </p:txBody>
      </p:sp>
      <p:sp>
        <p:nvSpPr>
          <p:cNvPr id="53265" name="Text Box 17"/>
          <p:cNvSpPr txBox="1">
            <a:spLocks noChangeArrowheads="1"/>
          </p:cNvSpPr>
          <p:nvPr/>
        </p:nvSpPr>
        <p:spPr bwMode="auto">
          <a:xfrm>
            <a:off x="3886200" y="41751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12</a:t>
            </a:r>
          </a:p>
        </p:txBody>
      </p:sp>
      <p:sp>
        <p:nvSpPr>
          <p:cNvPr id="53266" name="Text Box 18"/>
          <p:cNvSpPr txBox="1">
            <a:spLocks noChangeArrowheads="1"/>
          </p:cNvSpPr>
          <p:nvPr/>
        </p:nvSpPr>
        <p:spPr bwMode="auto">
          <a:xfrm>
            <a:off x="1600200" y="34893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13</a:t>
            </a:r>
          </a:p>
        </p:txBody>
      </p:sp>
      <p:sp>
        <p:nvSpPr>
          <p:cNvPr id="53267" name="Text Box 19"/>
          <p:cNvSpPr txBox="1">
            <a:spLocks noChangeArrowheads="1"/>
          </p:cNvSpPr>
          <p:nvPr/>
        </p:nvSpPr>
        <p:spPr bwMode="auto">
          <a:xfrm>
            <a:off x="7772400" y="50133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14</a:t>
            </a:r>
          </a:p>
        </p:txBody>
      </p:sp>
      <p:sp>
        <p:nvSpPr>
          <p:cNvPr id="53268" name="Text Box 20"/>
          <p:cNvSpPr txBox="1">
            <a:spLocks noChangeArrowheads="1"/>
          </p:cNvSpPr>
          <p:nvPr/>
        </p:nvSpPr>
        <p:spPr bwMode="auto">
          <a:xfrm rot="-1768439">
            <a:off x="6781800" y="4556125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15--&gt;</a:t>
            </a:r>
          </a:p>
        </p:txBody>
      </p:sp>
      <p:sp>
        <p:nvSpPr>
          <p:cNvPr id="53269" name="Text Box 21"/>
          <p:cNvSpPr txBox="1">
            <a:spLocks noChangeArrowheads="1"/>
          </p:cNvSpPr>
          <p:nvPr/>
        </p:nvSpPr>
        <p:spPr bwMode="auto">
          <a:xfrm>
            <a:off x="6248400" y="44799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16</a:t>
            </a:r>
          </a:p>
        </p:txBody>
      </p:sp>
      <p:sp>
        <p:nvSpPr>
          <p:cNvPr id="53270" name="Text Box 22"/>
          <p:cNvSpPr txBox="1">
            <a:spLocks noChangeArrowheads="1"/>
          </p:cNvSpPr>
          <p:nvPr/>
        </p:nvSpPr>
        <p:spPr bwMode="auto">
          <a:xfrm>
            <a:off x="5791200" y="31083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17</a:t>
            </a:r>
          </a:p>
        </p:txBody>
      </p:sp>
      <p:sp>
        <p:nvSpPr>
          <p:cNvPr id="53271" name="Text Box 23"/>
          <p:cNvSpPr txBox="1">
            <a:spLocks noChangeArrowheads="1"/>
          </p:cNvSpPr>
          <p:nvPr/>
        </p:nvSpPr>
        <p:spPr bwMode="auto">
          <a:xfrm>
            <a:off x="3048000" y="32607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18</a:t>
            </a:r>
          </a:p>
        </p:txBody>
      </p:sp>
      <p:sp>
        <p:nvSpPr>
          <p:cNvPr id="53272" name="Text Box 24"/>
          <p:cNvSpPr txBox="1">
            <a:spLocks noChangeArrowheads="1"/>
          </p:cNvSpPr>
          <p:nvPr/>
        </p:nvSpPr>
        <p:spPr bwMode="auto">
          <a:xfrm>
            <a:off x="5410200" y="25749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19</a:t>
            </a:r>
          </a:p>
        </p:txBody>
      </p:sp>
      <p:sp>
        <p:nvSpPr>
          <p:cNvPr id="53273" name="Text Box 25"/>
          <p:cNvSpPr txBox="1">
            <a:spLocks noChangeArrowheads="1"/>
          </p:cNvSpPr>
          <p:nvPr/>
        </p:nvSpPr>
        <p:spPr bwMode="auto">
          <a:xfrm>
            <a:off x="7467600" y="469265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20</a:t>
            </a:r>
          </a:p>
        </p:txBody>
      </p:sp>
      <p:sp>
        <p:nvSpPr>
          <p:cNvPr id="53274" name="Text Box 26"/>
          <p:cNvSpPr txBox="1">
            <a:spLocks noChangeArrowheads="1"/>
          </p:cNvSpPr>
          <p:nvPr/>
        </p:nvSpPr>
        <p:spPr bwMode="auto">
          <a:xfrm>
            <a:off x="7010400" y="5775325"/>
            <a:ext cx="5334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Calibri" pitchFamily="34" charset="0"/>
              </a:rPr>
              <a:t>21</a:t>
            </a:r>
          </a:p>
          <a:p>
            <a:pPr>
              <a:spcBef>
                <a:spcPct val="50000"/>
              </a:spcBef>
            </a:pPr>
            <a:endParaRPr lang="en-US" sz="2000" b="1">
              <a:solidFill>
                <a:srgbClr val="0099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3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5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5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  <p:bldP spid="53255" grpId="0"/>
      <p:bldP spid="53256" grpId="0"/>
      <p:bldP spid="53257" grpId="0"/>
      <p:bldP spid="53258" grpId="0"/>
      <p:bldP spid="53259" grpId="0"/>
      <p:bldP spid="53261" grpId="0"/>
      <p:bldP spid="53262" grpId="0"/>
      <p:bldP spid="53263" grpId="0"/>
      <p:bldP spid="53264" grpId="0"/>
      <p:bldP spid="53265" grpId="0"/>
      <p:bldP spid="53266" grpId="0"/>
      <p:bldP spid="53267" grpId="0"/>
      <p:bldP spid="53268" grpId="0"/>
      <p:bldP spid="53269" grpId="0"/>
      <p:bldP spid="53270" grpId="0"/>
      <p:bldP spid="53271" grpId="0"/>
      <p:bldP spid="53272" grpId="0"/>
      <p:bldP spid="53273" grpId="0"/>
      <p:bldP spid="532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1268" name="Picture 7" descr="palm-isl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76200" y="76200"/>
            <a:ext cx="899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Deserts</a:t>
            </a:r>
          </a:p>
        </p:txBody>
      </p:sp>
      <p:pic>
        <p:nvPicPr>
          <p:cNvPr id="19459" name="Picture 3" descr="map-Mid East-topography for PPT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 l="990" t="1366"/>
          <a:stretch>
            <a:fillRect/>
          </a:stretch>
        </p:blipFill>
        <p:spPr bwMode="auto">
          <a:xfrm>
            <a:off x="685800" y="908050"/>
            <a:ext cx="7924800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581400" y="4267200"/>
            <a:ext cx="198120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00" b="1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  <a:t>Sahara Desert</a:t>
            </a:r>
            <a:endParaRPr lang="en-US" sz="13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6172200" y="3352800"/>
            <a:ext cx="1219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00" b="1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  <a:t>Arabian</a:t>
            </a:r>
            <a:br>
              <a:rPr lang="en-US" sz="1300" b="1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</a:br>
            <a:r>
              <a:rPr lang="en-US" sz="1300" b="1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  <a:t>Desert</a:t>
            </a:r>
            <a:endParaRPr lang="en-US" sz="13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5410200" y="2514600"/>
            <a:ext cx="1219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00" b="1" dirty="0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  <a:t>Negev</a:t>
            </a:r>
            <a:br>
              <a:rPr lang="en-US" sz="1300" b="1" dirty="0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</a:br>
            <a:r>
              <a:rPr lang="en-US" sz="1300" b="1" dirty="0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  <a:t>Desert</a:t>
            </a:r>
            <a:endParaRPr lang="en-US" sz="13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5486400" y="3124200"/>
            <a:ext cx="838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00" b="1" dirty="0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  <a:t>Sinai</a:t>
            </a:r>
            <a:br>
              <a:rPr lang="en-US" sz="1300" b="1" dirty="0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</a:br>
            <a:r>
              <a:rPr lang="en-US" sz="1300" b="1" dirty="0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  <a:t>Desert</a:t>
            </a:r>
            <a:endParaRPr lang="en-US" sz="13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3657600" y="3276600"/>
            <a:ext cx="137160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00" b="1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  <a:t>Libyan Desert</a:t>
            </a:r>
            <a:endParaRPr lang="en-US" sz="13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6858000" y="3581400"/>
            <a:ext cx="990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00" b="1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  <a:t>Rub</a:t>
            </a:r>
            <a:br>
              <a:rPr lang="en-US" sz="1300" b="1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</a:br>
            <a:r>
              <a:rPr lang="en-US" sz="1300" b="1">
                <a:solidFill>
                  <a:srgbClr val="FF0000"/>
                </a:solidFill>
                <a:latin typeface="Comic Sans MS" pitchFamily="66" charset="0"/>
                <a:sym typeface="Comic Sans MS" pitchFamily="66" charset="0"/>
              </a:rPr>
              <a:t>al-Khali</a:t>
            </a:r>
            <a:endParaRPr lang="en-US" sz="1300" b="1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camel &amp; dese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343400"/>
            <a:ext cx="2286000" cy="22860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152400" y="0"/>
            <a:ext cx="8991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b="1">
                <a:solidFill>
                  <a:srgbClr val="99CC00"/>
                </a:solidFill>
                <a:latin typeface="Matura MT Script Capitals" pitchFamily="66" charset="0"/>
              </a:rPr>
              <a:t>Desert Bedouins</a:t>
            </a:r>
          </a:p>
        </p:txBody>
      </p:sp>
      <p:pic>
        <p:nvPicPr>
          <p:cNvPr id="20484" name="Picture 5" descr="bedouin-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1066800"/>
            <a:ext cx="3733800" cy="2500313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20485" name="Picture 4" descr="bedouin-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914400"/>
            <a:ext cx="2713038" cy="35052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20486" name="Picture 7" descr="camels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43200" y="2286000"/>
            <a:ext cx="2819400" cy="2424113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20487" name="Picture 6" descr="bedouin-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3000" y="4038600"/>
            <a:ext cx="3810000" cy="256857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76200" y="152400"/>
            <a:ext cx="8991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dirty="0" smtClean="0">
                <a:solidFill>
                  <a:srgbClr val="99CC00"/>
                </a:solidFill>
                <a:latin typeface="Matura MT Script Capitals" pitchFamily="66" charset="0"/>
              </a:rPr>
              <a:t>Sandstorms in the Desert</a:t>
            </a:r>
            <a:endParaRPr lang="en-US" sz="4000" b="1" dirty="0">
              <a:solidFill>
                <a:srgbClr val="99CC00"/>
              </a:solidFill>
              <a:latin typeface="Matura MT Script Capitals" pitchFamily="66" charset="0"/>
            </a:endParaRPr>
          </a:p>
        </p:txBody>
      </p:sp>
      <p:pic>
        <p:nvPicPr>
          <p:cNvPr id="2" name="Picture 2" descr="http://news.sciencemag.org/sciencenow/assets/2010/07/07/sn-sandstor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57299"/>
            <a:ext cx="7010400" cy="5257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76200" y="152400"/>
            <a:ext cx="8991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>
                <a:solidFill>
                  <a:srgbClr val="99CC00"/>
                </a:solidFill>
                <a:latin typeface="Matura MT Script Capitals" pitchFamily="66" charset="0"/>
              </a:rPr>
              <a:t>Swarms of Desert Locusts!</a:t>
            </a:r>
          </a:p>
        </p:txBody>
      </p:sp>
      <p:pic>
        <p:nvPicPr>
          <p:cNvPr id="22531" name="Picture 5" descr="desert locusts near pyramids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 t="18462"/>
          <a:stretch>
            <a:fillRect/>
          </a:stretch>
        </p:blipFill>
        <p:spPr bwMode="auto">
          <a:xfrm>
            <a:off x="228600" y="1143000"/>
            <a:ext cx="3763963" cy="40386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381000" y="5181600"/>
            <a:ext cx="3429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99CC00">
                <a:alpha val="39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rgbClr val="FFFF00"/>
                </a:solidFill>
                <a:latin typeface="Architect" pitchFamily="34" charset="0"/>
              </a:rPr>
              <a:t>Locusts Swarm the Pyramids Complex at Giza!</a:t>
            </a:r>
          </a:p>
        </p:txBody>
      </p:sp>
      <p:pic>
        <p:nvPicPr>
          <p:cNvPr id="22533" name="Picture 8" descr="locusts in Israel-2004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4191000" y="2895600"/>
            <a:ext cx="4772025" cy="368935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4495800" y="1600200"/>
            <a:ext cx="4191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FF00"/>
                </a:solidFill>
                <a:latin typeface="Architect" pitchFamily="34" charset="0"/>
              </a:rPr>
              <a:t>Israel Hit By Worst Locust Plague Since the 1950s!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28600" y="152400"/>
            <a:ext cx="5867400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200" b="1" i="1">
                <a:solidFill>
                  <a:srgbClr val="99CC00"/>
                </a:solidFill>
                <a:latin typeface="Matura MT Script Capitals" pitchFamily="66" charset="0"/>
              </a:rPr>
              <a:t>Rub al-Khali</a:t>
            </a:r>
            <a:r>
              <a:rPr lang="en-US" sz="4200" b="1">
                <a:solidFill>
                  <a:srgbClr val="99CC00"/>
                </a:solidFill>
                <a:latin typeface="Matura MT Script Capitals" pitchFamily="66" charset="0"/>
              </a:rPr>
              <a:t>:</a:t>
            </a:r>
            <a:br>
              <a:rPr lang="en-US" sz="4200" b="1">
                <a:solidFill>
                  <a:srgbClr val="99CC00"/>
                </a:solidFill>
                <a:latin typeface="Matura MT Script Capitals" pitchFamily="66" charset="0"/>
              </a:rPr>
            </a:br>
            <a:r>
              <a:rPr lang="en-US" sz="4200" b="1">
                <a:solidFill>
                  <a:srgbClr val="99CC00"/>
                </a:solidFill>
                <a:latin typeface="Matura MT Script Capitals" pitchFamily="66" charset="0"/>
              </a:rPr>
              <a:t>“The Empty Quarter”</a:t>
            </a: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           </a:t>
            </a:r>
          </a:p>
        </p:txBody>
      </p:sp>
      <p:pic>
        <p:nvPicPr>
          <p:cNvPr id="23555" name="Picture 6" descr="Rub al-Khali-2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b="10527"/>
          <a:stretch>
            <a:fillRect/>
          </a:stretch>
        </p:blipFill>
        <p:spPr bwMode="auto">
          <a:xfrm>
            <a:off x="4495800" y="4038600"/>
            <a:ext cx="4267200" cy="25908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23556" name="Picture 8" descr="map-Rub al-Khali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</a:blip>
          <a:srcRect/>
          <a:stretch>
            <a:fillRect/>
          </a:stretch>
        </p:blipFill>
        <p:spPr bwMode="auto">
          <a:xfrm>
            <a:off x="304800" y="1905000"/>
            <a:ext cx="4419600" cy="3595688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23557" name="Oval 10"/>
          <p:cNvSpPr>
            <a:spLocks noChangeArrowheads="1"/>
          </p:cNvSpPr>
          <p:nvPr/>
        </p:nvSpPr>
        <p:spPr bwMode="auto">
          <a:xfrm>
            <a:off x="3124200" y="3886200"/>
            <a:ext cx="1143000" cy="838200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23558" name="Picture 5" descr="Rub al-Khali-1"/>
          <p:cNvPicPr>
            <a:picLocks noChangeAspect="1" noChangeArrowheads="1"/>
          </p:cNvPicPr>
          <p:nvPr/>
        </p:nvPicPr>
        <p:blipFill>
          <a:blip r:embed="rId5" cstate="print">
            <a:lum contrast="6000"/>
          </a:blip>
          <a:srcRect t="9468"/>
          <a:stretch>
            <a:fillRect/>
          </a:stretch>
        </p:blipFill>
        <p:spPr bwMode="auto">
          <a:xfrm>
            <a:off x="5257800" y="1628775"/>
            <a:ext cx="3657600" cy="248602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0" y="152400"/>
            <a:ext cx="9296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Desert Oases:  </a:t>
            </a: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Water at a Premium!</a:t>
            </a:r>
          </a:p>
        </p:txBody>
      </p:sp>
      <p:pic>
        <p:nvPicPr>
          <p:cNvPr id="24579" name="Picture 4" descr="oasis-3"/>
          <p:cNvPicPr>
            <a:picLocks noChangeAspect="1" noChangeArrowheads="1"/>
          </p:cNvPicPr>
          <p:nvPr/>
        </p:nvPicPr>
        <p:blipFill>
          <a:blip r:embed="rId3" cstate="print"/>
          <a:srcRect l="8247" t="1865" r="3780" b="3030"/>
          <a:stretch>
            <a:fillRect/>
          </a:stretch>
        </p:blipFill>
        <p:spPr bwMode="auto">
          <a:xfrm>
            <a:off x="457200" y="1371600"/>
            <a:ext cx="2055813" cy="32766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24580" name="Picture 6" descr="oasis-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3505200"/>
            <a:ext cx="3886200" cy="291782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24581" name="Picture 5" descr="oasis-1"/>
          <p:cNvPicPr>
            <a:picLocks noChangeAspect="1" noChangeArrowheads="1"/>
          </p:cNvPicPr>
          <p:nvPr/>
        </p:nvPicPr>
        <p:blipFill>
          <a:blip r:embed="rId5" cstate="print"/>
          <a:srcRect l="10240"/>
          <a:stretch>
            <a:fillRect/>
          </a:stretch>
        </p:blipFill>
        <p:spPr bwMode="auto">
          <a:xfrm>
            <a:off x="6248400" y="1600200"/>
            <a:ext cx="2671763" cy="38100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76200" y="228600"/>
            <a:ext cx="899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Fresh Groundwater Sources</a:t>
            </a:r>
          </a:p>
        </p:txBody>
      </p:sp>
      <p:pic>
        <p:nvPicPr>
          <p:cNvPr id="25603" name="Picture 3" descr="map-MEast-fresh groundwater sources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304800" y="1219200"/>
            <a:ext cx="8610600" cy="519112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76200" y="209550"/>
            <a:ext cx="899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 i="1">
                <a:solidFill>
                  <a:srgbClr val="99CC00"/>
                </a:solidFill>
                <a:latin typeface="Matura MT Script Capitals" pitchFamily="66" charset="0"/>
              </a:rPr>
              <a:t>Wadis</a:t>
            </a: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 – Instant Springs</a:t>
            </a:r>
          </a:p>
        </p:txBody>
      </p:sp>
      <p:pic>
        <p:nvPicPr>
          <p:cNvPr id="16387" name="Picture 3" descr="Wadi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695325" y="1409700"/>
            <a:ext cx="3571875" cy="47625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16388" name="Picture 4" descr="Wadi Mujib-1"/>
          <p:cNvPicPr>
            <a:picLocks noChangeAspect="1" noChangeArrowheads="1"/>
          </p:cNvPicPr>
          <p:nvPr/>
        </p:nvPicPr>
        <p:blipFill>
          <a:blip r:embed="rId4" cstate="print">
            <a:lum contrast="6000"/>
          </a:blip>
          <a:srcRect/>
          <a:stretch>
            <a:fillRect/>
          </a:stretch>
        </p:blipFill>
        <p:spPr bwMode="auto">
          <a:xfrm>
            <a:off x="5029200" y="1409700"/>
            <a:ext cx="3571875" cy="47625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4267200" y="304800"/>
            <a:ext cx="44958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4800" b="1">
                <a:solidFill>
                  <a:srgbClr val="99CC00"/>
                </a:solidFill>
                <a:latin typeface="Matura MT Script Capitals" pitchFamily="66" charset="0"/>
              </a:rPr>
              <a:t>Desalinization</a:t>
            </a:r>
            <a:br>
              <a:rPr lang="en-US" sz="4800" b="1">
                <a:solidFill>
                  <a:srgbClr val="99CC00"/>
                </a:solidFill>
                <a:latin typeface="Matura MT Script Capitals" pitchFamily="66" charset="0"/>
              </a:rPr>
            </a:br>
            <a:r>
              <a:rPr lang="en-US" sz="4800" b="1">
                <a:solidFill>
                  <a:srgbClr val="99CC00"/>
                </a:solidFill>
                <a:latin typeface="Matura MT Script Capitals" pitchFamily="66" charset="0"/>
              </a:rPr>
              <a:t>Plants</a:t>
            </a:r>
          </a:p>
        </p:txBody>
      </p:sp>
      <p:pic>
        <p:nvPicPr>
          <p:cNvPr id="26627" name="Picture 4" descr="Saudi_Desalination_Map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304800" y="1362075"/>
            <a:ext cx="4762500" cy="404812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26628" name="Picture 5" descr="Saudi_Desalination_Plant"/>
          <p:cNvPicPr>
            <a:picLocks noChangeAspect="1" noChangeArrowheads="1"/>
          </p:cNvPicPr>
          <p:nvPr/>
        </p:nvPicPr>
        <p:blipFill>
          <a:blip r:embed="rId3" cstate="print">
            <a:lum bright="6000" contrast="6000"/>
          </a:blip>
          <a:srcRect/>
          <a:stretch>
            <a:fillRect/>
          </a:stretch>
        </p:blipFill>
        <p:spPr bwMode="auto">
          <a:xfrm>
            <a:off x="4953000" y="3810000"/>
            <a:ext cx="3886200" cy="258762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76200" y="304800"/>
            <a:ext cx="8991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Middle East?   </a:t>
            </a:r>
            <a:r>
              <a:rPr lang="en-US" sz="4000" b="1">
                <a:solidFill>
                  <a:srgbClr val="FFFF00"/>
                </a:solidFill>
                <a:latin typeface="Matura MT Script Capitals" pitchFamily="66" charset="0"/>
              </a:rPr>
              <a:t>OR</a:t>
            </a: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  Near East?</a:t>
            </a:r>
            <a:b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</a:br>
            <a:r>
              <a:rPr lang="en-US" sz="4000" b="1">
                <a:solidFill>
                  <a:srgbClr val="FFFF00"/>
                </a:solidFill>
                <a:latin typeface="Matura MT Script Capitals" pitchFamily="66" charset="0"/>
              </a:rPr>
              <a:t>OR</a:t>
            </a: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 Southwest Asia?  </a:t>
            </a:r>
            <a:r>
              <a:rPr lang="en-US" sz="4000" b="1">
                <a:solidFill>
                  <a:srgbClr val="FFFF00"/>
                </a:solidFill>
                <a:latin typeface="Matura MT Script Capitals" pitchFamily="66" charset="0"/>
              </a:rPr>
              <a:t>OR….?</a:t>
            </a:r>
          </a:p>
        </p:txBody>
      </p:sp>
      <p:pic>
        <p:nvPicPr>
          <p:cNvPr id="4099" name="Picture 3" descr="map-World Regions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 l="7910" r="3090"/>
          <a:stretch>
            <a:fillRect/>
          </a:stretch>
        </p:blipFill>
        <p:spPr bwMode="auto">
          <a:xfrm>
            <a:off x="1219200" y="1762125"/>
            <a:ext cx="68580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Matura MT Script Capitals" pitchFamily="66" charset="0"/>
              </a:rPr>
              <a:t>The Desalination Process</a:t>
            </a:r>
            <a:endParaRPr lang="en-US" dirty="0">
              <a:latin typeface="Matura MT Script Capitals" pitchFamily="66" charset="0"/>
            </a:endParaRPr>
          </a:p>
        </p:txBody>
      </p:sp>
      <p:pic>
        <p:nvPicPr>
          <p:cNvPr id="57346" name="Picture 2" descr="http://somethingabouttaps.files.wordpress.com/2011/04/desalinati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447799"/>
            <a:ext cx="4213516" cy="5210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6200" y="152400"/>
            <a:ext cx="899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Mountains &amp; Plateaus</a:t>
            </a:r>
          </a:p>
        </p:txBody>
      </p:sp>
      <p:pic>
        <p:nvPicPr>
          <p:cNvPr id="17411" name="Picture 3" descr="map-Mid East-topography for PPT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 l="990" t="1366"/>
          <a:stretch>
            <a:fillRect/>
          </a:stretch>
        </p:blipFill>
        <p:spPr bwMode="auto">
          <a:xfrm>
            <a:off x="685800" y="914400"/>
            <a:ext cx="7924800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362200" y="28194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</a:t>
            </a: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Atlas Mts.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 rot="-2672751">
            <a:off x="7083425" y="1870075"/>
            <a:ext cx="1371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</a:t>
            </a: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Elburz Mts.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 rot="-1951493">
            <a:off x="4344988" y="2760663"/>
            <a:ext cx="16779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Taurus Mts.</a:t>
            </a:r>
            <a:r>
              <a:rPr lang="en-US" sz="1400" b="1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</a:t>
            </a:r>
            <a:endParaRPr lang="en-US" sz="14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6705600" y="2743200"/>
            <a:ext cx="1981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Zagros </a:t>
            </a:r>
            <a:br>
              <a:rPr lang="en-US" sz="1400" b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Mts.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7391400" y="2530475"/>
            <a:ext cx="1371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Iranian Plateau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4953000" y="1905000"/>
            <a:ext cx="1371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Anatolian</a:t>
            </a:r>
            <a:br>
              <a:rPr lang="en-US" sz="1400" b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Plateau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5867400" y="1371600"/>
            <a:ext cx="1371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Caucasus Mts.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 rot="3597518">
            <a:off x="6172200" y="41148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Hejaz Mts.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76200" y="76200"/>
            <a:ext cx="8991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200" b="1">
                <a:solidFill>
                  <a:srgbClr val="99CC00"/>
                </a:solidFill>
                <a:latin typeface="Matura MT Script Capitals" pitchFamily="66" charset="0"/>
              </a:rPr>
              <a:t>Mountain Ranges in Mid-East</a:t>
            </a:r>
          </a:p>
        </p:txBody>
      </p:sp>
      <p:pic>
        <p:nvPicPr>
          <p:cNvPr id="18435" name="Picture 4" descr="Elburz Mt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90600"/>
            <a:ext cx="3810000" cy="229552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609600" y="32766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00"/>
                </a:solidFill>
                <a:latin typeface="Architect" pitchFamily="34" charset="0"/>
              </a:rPr>
              <a:t>Elburz Mts., Iran</a:t>
            </a:r>
          </a:p>
        </p:txBody>
      </p:sp>
      <p:pic>
        <p:nvPicPr>
          <p:cNvPr id="18437" name="Picture 6" descr="Zagros MT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990600"/>
            <a:ext cx="3276600" cy="230187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74759" name="Rectangle 7"/>
          <p:cNvSpPr>
            <a:spLocks noChangeArrowheads="1"/>
          </p:cNvSpPr>
          <p:nvPr/>
        </p:nvSpPr>
        <p:spPr bwMode="auto">
          <a:xfrm>
            <a:off x="5029200" y="32766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00"/>
                </a:solidFill>
                <a:latin typeface="Architect" pitchFamily="34" charset="0"/>
              </a:rPr>
              <a:t>Zagros Mts., Iran</a:t>
            </a:r>
          </a:p>
        </p:txBody>
      </p:sp>
      <p:pic>
        <p:nvPicPr>
          <p:cNvPr id="18439" name="Picture 8" descr="lebanon58"/>
          <p:cNvPicPr>
            <a:picLocks noChangeAspect="1" noChangeArrowheads="1"/>
          </p:cNvPicPr>
          <p:nvPr/>
        </p:nvPicPr>
        <p:blipFill>
          <a:blip r:embed="rId5" cstate="print">
            <a:lum bright="-6000" contrast="18000"/>
          </a:blip>
          <a:srcRect/>
          <a:stretch>
            <a:fillRect/>
          </a:stretch>
        </p:blipFill>
        <p:spPr bwMode="auto">
          <a:xfrm>
            <a:off x="762000" y="3886200"/>
            <a:ext cx="3429000" cy="22860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74761" name="Rectangle 9"/>
          <p:cNvSpPr>
            <a:spLocks noChangeArrowheads="1"/>
          </p:cNvSpPr>
          <p:nvPr/>
        </p:nvSpPr>
        <p:spPr bwMode="auto">
          <a:xfrm>
            <a:off x="609600" y="6172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00"/>
                </a:solidFill>
                <a:latin typeface="Architect" pitchFamily="34" charset="0"/>
              </a:rPr>
              <a:t>Lebanese Mts.</a:t>
            </a:r>
          </a:p>
        </p:txBody>
      </p:sp>
      <p:pic>
        <p:nvPicPr>
          <p:cNvPr id="18441" name="Picture 10" descr="Taurus Mts"/>
          <p:cNvPicPr>
            <a:picLocks noChangeAspect="1" noChangeArrowheads="1"/>
          </p:cNvPicPr>
          <p:nvPr/>
        </p:nvPicPr>
        <p:blipFill>
          <a:blip r:embed="rId6" cstate="print">
            <a:lum bright="6000" contrast="6000"/>
          </a:blip>
          <a:srcRect/>
          <a:stretch>
            <a:fillRect/>
          </a:stretch>
        </p:blipFill>
        <p:spPr bwMode="auto">
          <a:xfrm>
            <a:off x="5638800" y="3886200"/>
            <a:ext cx="2819400" cy="228600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74763" name="Rectangle 11"/>
          <p:cNvSpPr>
            <a:spLocks noChangeArrowheads="1"/>
          </p:cNvSpPr>
          <p:nvPr/>
        </p:nvSpPr>
        <p:spPr bwMode="auto">
          <a:xfrm>
            <a:off x="5181600" y="6172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00"/>
                </a:solidFill>
                <a:latin typeface="Architect" pitchFamily="34" charset="0"/>
              </a:rPr>
              <a:t>Taurus Mts., Turkey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76200" y="76200"/>
            <a:ext cx="899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Completed Map</a:t>
            </a:r>
          </a:p>
        </p:txBody>
      </p:sp>
      <p:pic>
        <p:nvPicPr>
          <p:cNvPr id="29699" name="Picture 3" descr="map-Mid East-topography for PPT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 l="990" t="1366"/>
          <a:stretch>
            <a:fillRect/>
          </a:stretch>
        </p:blipFill>
        <p:spPr bwMode="auto">
          <a:xfrm>
            <a:off x="685800" y="908050"/>
            <a:ext cx="7924800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0"/>
          <p:cNvSpPr txBox="1">
            <a:spLocks noChangeArrowheads="1"/>
          </p:cNvSpPr>
          <p:nvPr/>
        </p:nvSpPr>
        <p:spPr bwMode="auto">
          <a:xfrm>
            <a:off x="6400800" y="24384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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Tigris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River</a:t>
            </a:r>
          </a:p>
        </p:txBody>
      </p:sp>
      <p:sp>
        <p:nvSpPr>
          <p:cNvPr id="29701" name="Text Box 41"/>
          <p:cNvSpPr txBox="1">
            <a:spLocks noChangeArrowheads="1"/>
          </p:cNvSpPr>
          <p:nvPr/>
        </p:nvSpPr>
        <p:spPr bwMode="auto">
          <a:xfrm>
            <a:off x="4953000" y="34290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Nile River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</a:t>
            </a:r>
            <a:endParaRPr lang="en-US" sz="14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9702" name="Text Box 42"/>
          <p:cNvSpPr txBox="1">
            <a:spLocks noChangeArrowheads="1"/>
          </p:cNvSpPr>
          <p:nvPr/>
        </p:nvSpPr>
        <p:spPr bwMode="auto">
          <a:xfrm>
            <a:off x="5867400" y="25146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Euphrates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River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</a:t>
            </a:r>
            <a:endParaRPr lang="en-US" sz="14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9703" name="Text Box 43"/>
          <p:cNvSpPr txBox="1">
            <a:spLocks noChangeArrowheads="1"/>
          </p:cNvSpPr>
          <p:nvPr/>
        </p:nvSpPr>
        <p:spPr bwMode="auto">
          <a:xfrm>
            <a:off x="5105400" y="26670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Jordan River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</a:t>
            </a:r>
            <a:endParaRPr lang="en-US" sz="14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9704" name="Text Box 44"/>
          <p:cNvSpPr txBox="1">
            <a:spLocks noChangeArrowheads="1"/>
          </p:cNvSpPr>
          <p:nvPr/>
        </p:nvSpPr>
        <p:spPr bwMode="auto">
          <a:xfrm rot="2011469">
            <a:off x="6858000" y="3276600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Persian Gulf</a:t>
            </a:r>
          </a:p>
        </p:txBody>
      </p:sp>
      <p:sp>
        <p:nvSpPr>
          <p:cNvPr id="29705" name="Text Box 45"/>
          <p:cNvSpPr txBox="1">
            <a:spLocks noChangeArrowheads="1"/>
          </p:cNvSpPr>
          <p:nvPr/>
        </p:nvSpPr>
        <p:spPr bwMode="auto">
          <a:xfrm>
            <a:off x="7620000" y="4495800"/>
            <a:ext cx="1143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Arabian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Sea</a:t>
            </a:r>
          </a:p>
        </p:txBody>
      </p:sp>
      <p:sp>
        <p:nvSpPr>
          <p:cNvPr id="29706" name="Text Box 46"/>
          <p:cNvSpPr txBox="1">
            <a:spLocks noChangeArrowheads="1"/>
          </p:cNvSpPr>
          <p:nvPr/>
        </p:nvSpPr>
        <p:spPr bwMode="auto">
          <a:xfrm rot="1049745">
            <a:off x="3124200" y="24384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Mediterranean Sea</a:t>
            </a:r>
          </a:p>
        </p:txBody>
      </p:sp>
      <p:sp>
        <p:nvSpPr>
          <p:cNvPr id="29707" name="Text Box 47"/>
          <p:cNvSpPr txBox="1">
            <a:spLocks noChangeArrowheads="1"/>
          </p:cNvSpPr>
          <p:nvPr/>
        </p:nvSpPr>
        <p:spPr bwMode="auto">
          <a:xfrm>
            <a:off x="7543800" y="5867400"/>
            <a:ext cx="914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Indian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Ocean</a:t>
            </a:r>
          </a:p>
        </p:txBody>
      </p:sp>
      <p:sp>
        <p:nvSpPr>
          <p:cNvPr id="29708" name="Text Box 48"/>
          <p:cNvSpPr txBox="1">
            <a:spLocks noChangeArrowheads="1"/>
          </p:cNvSpPr>
          <p:nvPr/>
        </p:nvSpPr>
        <p:spPr bwMode="auto">
          <a:xfrm rot="3217657">
            <a:off x="5676900" y="38481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Red Sea</a:t>
            </a:r>
          </a:p>
        </p:txBody>
      </p:sp>
      <p:sp>
        <p:nvSpPr>
          <p:cNvPr id="29709" name="Text Box 49"/>
          <p:cNvSpPr txBox="1">
            <a:spLocks noChangeArrowheads="1"/>
          </p:cNvSpPr>
          <p:nvPr/>
        </p:nvSpPr>
        <p:spPr bwMode="auto">
          <a:xfrm>
            <a:off x="5029200" y="16764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Black Sea</a:t>
            </a:r>
          </a:p>
        </p:txBody>
      </p:sp>
      <p:sp>
        <p:nvSpPr>
          <p:cNvPr id="29710" name="Text Box 50"/>
          <p:cNvSpPr txBox="1">
            <a:spLocks noChangeArrowheads="1"/>
          </p:cNvSpPr>
          <p:nvPr/>
        </p:nvSpPr>
        <p:spPr bwMode="auto">
          <a:xfrm>
            <a:off x="6553200" y="48768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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Gulf of Aden</a:t>
            </a:r>
          </a:p>
        </p:txBody>
      </p:sp>
      <p:sp>
        <p:nvSpPr>
          <p:cNvPr id="29711" name="Text Box 51"/>
          <p:cNvSpPr txBox="1">
            <a:spLocks noChangeArrowheads="1"/>
          </p:cNvSpPr>
          <p:nvPr/>
        </p:nvSpPr>
        <p:spPr bwMode="auto">
          <a:xfrm>
            <a:off x="7772400" y="3124200"/>
            <a:ext cx="121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Strait of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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Hormuz</a:t>
            </a:r>
          </a:p>
        </p:txBody>
      </p:sp>
      <p:sp>
        <p:nvSpPr>
          <p:cNvPr id="29712" name="Text Box 52"/>
          <p:cNvSpPr txBox="1">
            <a:spLocks noChangeArrowheads="1"/>
          </p:cNvSpPr>
          <p:nvPr/>
        </p:nvSpPr>
        <p:spPr bwMode="auto">
          <a:xfrm>
            <a:off x="4343400" y="3048000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Suez Canal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</a:t>
            </a:r>
            <a:endParaRPr lang="en-US" sz="14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9713" name="Text Box 53"/>
          <p:cNvSpPr txBox="1">
            <a:spLocks noChangeArrowheads="1"/>
          </p:cNvSpPr>
          <p:nvPr/>
        </p:nvSpPr>
        <p:spPr bwMode="auto">
          <a:xfrm>
            <a:off x="3429000" y="1905000"/>
            <a:ext cx="205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Dardanelles Strait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</a:t>
            </a:r>
            <a:endParaRPr lang="en-US" sz="14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9714" name="Text Box 54"/>
          <p:cNvSpPr txBox="1">
            <a:spLocks noChangeArrowheads="1"/>
          </p:cNvSpPr>
          <p:nvPr/>
        </p:nvSpPr>
        <p:spPr bwMode="auto">
          <a:xfrm>
            <a:off x="914400" y="2286000"/>
            <a:ext cx="914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Atlantic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Ocean</a:t>
            </a:r>
          </a:p>
        </p:txBody>
      </p:sp>
      <p:sp>
        <p:nvSpPr>
          <p:cNvPr id="29715" name="Text Box 55"/>
          <p:cNvSpPr txBox="1">
            <a:spLocks noChangeArrowheads="1"/>
          </p:cNvSpPr>
          <p:nvPr/>
        </p:nvSpPr>
        <p:spPr bwMode="auto">
          <a:xfrm>
            <a:off x="8077200" y="3505200"/>
            <a:ext cx="9144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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Gulf of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Oman</a:t>
            </a:r>
          </a:p>
        </p:txBody>
      </p:sp>
      <p:sp>
        <p:nvSpPr>
          <p:cNvPr id="29716" name="Text Box 56"/>
          <p:cNvSpPr txBox="1">
            <a:spLocks noChangeArrowheads="1"/>
          </p:cNvSpPr>
          <p:nvPr/>
        </p:nvSpPr>
        <p:spPr bwMode="auto">
          <a:xfrm rot="3051428">
            <a:off x="6438900" y="17907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Caspian Sea</a:t>
            </a:r>
          </a:p>
        </p:txBody>
      </p:sp>
      <p:sp>
        <p:nvSpPr>
          <p:cNvPr id="29717" name="Text Box 58"/>
          <p:cNvSpPr txBox="1">
            <a:spLocks noChangeArrowheads="1"/>
          </p:cNvSpPr>
          <p:nvPr/>
        </p:nvSpPr>
        <p:spPr bwMode="auto">
          <a:xfrm>
            <a:off x="6172200" y="3276600"/>
            <a:ext cx="121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Arabian</a:t>
            </a:r>
            <a:br>
              <a:rPr lang="en-US" sz="1400" b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Desert</a:t>
            </a:r>
          </a:p>
        </p:txBody>
      </p:sp>
      <p:sp>
        <p:nvSpPr>
          <p:cNvPr id="29718" name="Text Box 59"/>
          <p:cNvSpPr txBox="1">
            <a:spLocks noChangeArrowheads="1"/>
          </p:cNvSpPr>
          <p:nvPr/>
        </p:nvSpPr>
        <p:spPr bwMode="auto">
          <a:xfrm>
            <a:off x="5562600" y="2895600"/>
            <a:ext cx="121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Negev</a:t>
            </a:r>
            <a:br>
              <a:rPr lang="en-US" sz="1400" b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Desert</a:t>
            </a:r>
          </a:p>
        </p:txBody>
      </p:sp>
      <p:sp>
        <p:nvSpPr>
          <p:cNvPr id="29719" name="Text Box 60"/>
          <p:cNvSpPr txBox="1">
            <a:spLocks noChangeArrowheads="1"/>
          </p:cNvSpPr>
          <p:nvPr/>
        </p:nvSpPr>
        <p:spPr bwMode="auto">
          <a:xfrm>
            <a:off x="5410200" y="2971800"/>
            <a:ext cx="762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Sinai</a:t>
            </a:r>
            <a:br>
              <a:rPr lang="en-US" sz="1400" b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Desert</a:t>
            </a:r>
          </a:p>
        </p:txBody>
      </p:sp>
      <p:sp>
        <p:nvSpPr>
          <p:cNvPr id="29720" name="Text Box 62"/>
          <p:cNvSpPr txBox="1">
            <a:spLocks noChangeArrowheads="1"/>
          </p:cNvSpPr>
          <p:nvPr/>
        </p:nvSpPr>
        <p:spPr bwMode="auto">
          <a:xfrm>
            <a:off x="6934200" y="3673475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Rub</a:t>
            </a:r>
            <a:br>
              <a:rPr lang="en-US" sz="1400" b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al-Khali</a:t>
            </a:r>
          </a:p>
        </p:txBody>
      </p:sp>
      <p:sp>
        <p:nvSpPr>
          <p:cNvPr id="29721" name="Text Box 63"/>
          <p:cNvSpPr txBox="1">
            <a:spLocks noChangeArrowheads="1"/>
          </p:cNvSpPr>
          <p:nvPr/>
        </p:nvSpPr>
        <p:spPr bwMode="auto">
          <a:xfrm>
            <a:off x="2362200" y="28194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Comic Sans MS" pitchFamily="66" charset="0"/>
                <a:sym typeface="Wingdings" pitchFamily="2" charset="2"/>
              </a:rPr>
              <a:t></a:t>
            </a:r>
            <a:r>
              <a:rPr lang="en-US" sz="1400" b="1">
                <a:latin typeface="Comic Sans MS" pitchFamily="66" charset="0"/>
              </a:rPr>
              <a:t>Atlas Mts.</a:t>
            </a:r>
          </a:p>
        </p:txBody>
      </p:sp>
      <p:sp>
        <p:nvSpPr>
          <p:cNvPr id="29722" name="Text Box 64"/>
          <p:cNvSpPr txBox="1">
            <a:spLocks noChangeArrowheads="1"/>
          </p:cNvSpPr>
          <p:nvPr/>
        </p:nvSpPr>
        <p:spPr bwMode="auto">
          <a:xfrm rot="-2672751">
            <a:off x="7083425" y="1873250"/>
            <a:ext cx="1371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Comic Sans MS" pitchFamily="66" charset="0"/>
                <a:sym typeface="Wingdings" pitchFamily="2" charset="2"/>
              </a:rPr>
              <a:t></a:t>
            </a:r>
            <a:r>
              <a:rPr lang="en-US" sz="1400" b="1">
                <a:latin typeface="Comic Sans MS" pitchFamily="66" charset="0"/>
              </a:rPr>
              <a:t>Elburz Mts.</a:t>
            </a:r>
          </a:p>
        </p:txBody>
      </p:sp>
      <p:sp>
        <p:nvSpPr>
          <p:cNvPr id="29723" name="Text Box 65"/>
          <p:cNvSpPr txBox="1">
            <a:spLocks noChangeArrowheads="1"/>
          </p:cNvSpPr>
          <p:nvPr/>
        </p:nvSpPr>
        <p:spPr bwMode="auto">
          <a:xfrm rot="-1951493">
            <a:off x="4627563" y="2573338"/>
            <a:ext cx="1371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Comic Sans MS" pitchFamily="66" charset="0"/>
              </a:rPr>
              <a:t>Taurus Mts.</a:t>
            </a:r>
            <a:r>
              <a:rPr lang="en-US" sz="1400" b="1">
                <a:latin typeface="Comic Sans MS" pitchFamily="66" charset="0"/>
                <a:sym typeface="Wingdings" pitchFamily="2" charset="2"/>
              </a:rPr>
              <a:t></a:t>
            </a:r>
            <a:endParaRPr lang="en-US" sz="1400" b="1">
              <a:latin typeface="Comic Sans MS" pitchFamily="66" charset="0"/>
            </a:endParaRPr>
          </a:p>
        </p:txBody>
      </p:sp>
      <p:sp>
        <p:nvSpPr>
          <p:cNvPr id="29724" name="Text Box 66"/>
          <p:cNvSpPr txBox="1">
            <a:spLocks noChangeArrowheads="1"/>
          </p:cNvSpPr>
          <p:nvPr/>
        </p:nvSpPr>
        <p:spPr bwMode="auto">
          <a:xfrm>
            <a:off x="6705600" y="2743200"/>
            <a:ext cx="1371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Comic Sans MS" pitchFamily="66" charset="0"/>
              </a:rPr>
              <a:t>Zagros </a:t>
            </a:r>
            <a:br>
              <a:rPr lang="en-US" sz="1400" b="1">
                <a:latin typeface="Comic Sans MS" pitchFamily="66" charset="0"/>
              </a:rPr>
            </a:br>
            <a:r>
              <a:rPr lang="en-US" sz="1400" b="1">
                <a:latin typeface="Comic Sans MS" pitchFamily="66" charset="0"/>
              </a:rPr>
              <a:t>Mts.</a:t>
            </a:r>
          </a:p>
        </p:txBody>
      </p:sp>
      <p:sp>
        <p:nvSpPr>
          <p:cNvPr id="29725" name="Text Box 67"/>
          <p:cNvSpPr txBox="1">
            <a:spLocks noChangeArrowheads="1"/>
          </p:cNvSpPr>
          <p:nvPr/>
        </p:nvSpPr>
        <p:spPr bwMode="auto">
          <a:xfrm>
            <a:off x="7391400" y="2530475"/>
            <a:ext cx="1371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Comic Sans MS" pitchFamily="66" charset="0"/>
              </a:rPr>
              <a:t>Iranian Plateau</a:t>
            </a:r>
          </a:p>
        </p:txBody>
      </p:sp>
      <p:sp>
        <p:nvSpPr>
          <p:cNvPr id="29726" name="Text Box 68"/>
          <p:cNvSpPr txBox="1">
            <a:spLocks noChangeArrowheads="1"/>
          </p:cNvSpPr>
          <p:nvPr/>
        </p:nvSpPr>
        <p:spPr bwMode="auto">
          <a:xfrm>
            <a:off x="4953000" y="1905000"/>
            <a:ext cx="1371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Comic Sans MS" pitchFamily="66" charset="0"/>
              </a:rPr>
              <a:t>Anatolian</a:t>
            </a:r>
            <a:br>
              <a:rPr lang="en-US" sz="1400" b="1">
                <a:latin typeface="Comic Sans MS" pitchFamily="66" charset="0"/>
              </a:rPr>
            </a:br>
            <a:r>
              <a:rPr lang="en-US" sz="1400" b="1">
                <a:latin typeface="Comic Sans MS" pitchFamily="66" charset="0"/>
              </a:rPr>
              <a:t>Plateau</a:t>
            </a:r>
          </a:p>
        </p:txBody>
      </p:sp>
      <p:sp>
        <p:nvSpPr>
          <p:cNvPr id="29727" name="Text Box 69"/>
          <p:cNvSpPr txBox="1">
            <a:spLocks noChangeArrowheads="1"/>
          </p:cNvSpPr>
          <p:nvPr/>
        </p:nvSpPr>
        <p:spPr bwMode="auto">
          <a:xfrm>
            <a:off x="5867400" y="1371600"/>
            <a:ext cx="1371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Comic Sans MS" pitchFamily="66" charset="0"/>
              </a:rPr>
              <a:t>Caucasus Mts.</a:t>
            </a:r>
          </a:p>
        </p:txBody>
      </p:sp>
      <p:sp>
        <p:nvSpPr>
          <p:cNvPr id="29728" name="Text Box 70"/>
          <p:cNvSpPr txBox="1">
            <a:spLocks noChangeArrowheads="1"/>
          </p:cNvSpPr>
          <p:nvPr/>
        </p:nvSpPr>
        <p:spPr bwMode="auto">
          <a:xfrm rot="3597518">
            <a:off x="6172200" y="41148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Comic Sans MS" pitchFamily="66" charset="0"/>
              </a:rPr>
              <a:t>Hejaz Mts.</a:t>
            </a:r>
          </a:p>
        </p:txBody>
      </p:sp>
      <p:sp>
        <p:nvSpPr>
          <p:cNvPr id="29729" name="Text Box 71"/>
          <p:cNvSpPr txBox="1">
            <a:spLocks noChangeArrowheads="1"/>
          </p:cNvSpPr>
          <p:nvPr/>
        </p:nvSpPr>
        <p:spPr bwMode="auto">
          <a:xfrm>
            <a:off x="3733800" y="44196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Sahara Desert</a:t>
            </a:r>
          </a:p>
        </p:txBody>
      </p:sp>
      <p:sp>
        <p:nvSpPr>
          <p:cNvPr id="29730" name="Text Box 75"/>
          <p:cNvSpPr txBox="1">
            <a:spLocks noChangeArrowheads="1"/>
          </p:cNvSpPr>
          <p:nvPr/>
        </p:nvSpPr>
        <p:spPr bwMode="auto">
          <a:xfrm>
            <a:off x="3810000" y="3429000"/>
            <a:ext cx="1371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Comic Sans MS" pitchFamily="66" charset="0"/>
              </a:rPr>
              <a:t>Libyan Desert</a:t>
            </a:r>
          </a:p>
        </p:txBody>
      </p:sp>
      <p:sp>
        <p:nvSpPr>
          <p:cNvPr id="29731" name="AutoShape 78"/>
          <p:cNvSpPr>
            <a:spLocks noChangeArrowheads="1"/>
          </p:cNvSpPr>
          <p:nvPr/>
        </p:nvSpPr>
        <p:spPr bwMode="auto">
          <a:xfrm rot="3233255">
            <a:off x="5631656" y="2245519"/>
            <a:ext cx="1154113" cy="1628775"/>
          </a:xfrm>
          <a:prstGeom prst="moon">
            <a:avLst>
              <a:gd name="adj" fmla="val 54824"/>
            </a:avLst>
          </a:prstGeom>
          <a:noFill/>
          <a:ln w="38100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6200" y="273050"/>
            <a:ext cx="89916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The Middle East vs. the U. S.</a:t>
            </a:r>
            <a:b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</a:b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Latitude Lines</a:t>
            </a:r>
          </a:p>
        </p:txBody>
      </p:sp>
      <p:pic>
        <p:nvPicPr>
          <p:cNvPr id="30723" name="Picture 4" descr="map-MidEast v USA - latitude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 t="13786" b="22017"/>
          <a:stretch>
            <a:fillRect/>
          </a:stretch>
        </p:blipFill>
        <p:spPr bwMode="auto">
          <a:xfrm>
            <a:off x="838200" y="2085975"/>
            <a:ext cx="7696200" cy="370522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76200" y="349250"/>
            <a:ext cx="899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Middle East:  Climate Regions</a:t>
            </a:r>
          </a:p>
        </p:txBody>
      </p:sp>
      <p:pic>
        <p:nvPicPr>
          <p:cNvPr id="31747" name="Picture 6" descr="map-MEast-climate regions"/>
          <p:cNvPicPr>
            <a:picLocks noChangeAspect="1" noChangeArrowheads="1"/>
          </p:cNvPicPr>
          <p:nvPr/>
        </p:nvPicPr>
        <p:blipFill>
          <a:blip r:embed="rId3" cstate="print">
            <a:lum bright="-6000" contrast="6000"/>
          </a:blip>
          <a:srcRect l="867" t="9467" r="867" b="934"/>
          <a:stretch>
            <a:fillRect/>
          </a:stretch>
        </p:blipFill>
        <p:spPr bwMode="auto">
          <a:xfrm>
            <a:off x="609600" y="1441450"/>
            <a:ext cx="8077200" cy="434975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0" y="152400"/>
            <a:ext cx="89916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The Middle East:</a:t>
            </a:r>
            <a:b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</a:br>
            <a:r>
              <a:rPr lang="en-US" sz="4400" b="1">
                <a:solidFill>
                  <a:srgbClr val="99CC00"/>
                </a:solidFill>
                <a:latin typeface="Matura MT Script Capitals" pitchFamily="66" charset="0"/>
              </a:rPr>
              <a:t>Natural Vegetation</a:t>
            </a:r>
          </a:p>
        </p:txBody>
      </p:sp>
      <p:pic>
        <p:nvPicPr>
          <p:cNvPr id="34819" name="Picture 3" descr="map-MidEast-natural vegetation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t="9160"/>
          <a:stretch>
            <a:fillRect/>
          </a:stretch>
        </p:blipFill>
        <p:spPr bwMode="auto">
          <a:xfrm>
            <a:off x="457200" y="1771650"/>
            <a:ext cx="8382000" cy="470535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76200" y="152400"/>
            <a:ext cx="899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99CC00"/>
                </a:solidFill>
                <a:latin typeface="Matura MT Script Capitals" pitchFamily="66" charset="0"/>
              </a:rPr>
              <a:t>Bodies of Water</a:t>
            </a:r>
          </a:p>
        </p:txBody>
      </p:sp>
      <p:pic>
        <p:nvPicPr>
          <p:cNvPr id="5123" name="Picture 5" descr="map-Mid East-topography for PPT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 l="990" t="1366"/>
          <a:stretch>
            <a:fillRect/>
          </a:stretch>
        </p:blipFill>
        <p:spPr bwMode="auto">
          <a:xfrm>
            <a:off x="685800" y="908050"/>
            <a:ext cx="7924800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6400800" y="23622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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Tigris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River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953000" y="34290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Nile River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</a:t>
            </a:r>
            <a:endParaRPr lang="en-US" sz="14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867400" y="25146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Euphrates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River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</a:t>
            </a:r>
            <a:endParaRPr lang="en-US" sz="14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5105400" y="26670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Jordan River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</a:t>
            </a:r>
            <a:endParaRPr lang="en-US" sz="14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 rot="2011469">
            <a:off x="6858000" y="3276600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Persian Gulf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7620000" y="4495800"/>
            <a:ext cx="1143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Arabian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Sea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 rot="1049745">
            <a:off x="3124200" y="24384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Mediterranean Sea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7543800" y="5867400"/>
            <a:ext cx="914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Indian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Ocean</a:t>
            </a: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 rot="3217657">
            <a:off x="5676900" y="38481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Red Sea</a:t>
            </a: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5029200" y="16764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Black Sea</a:t>
            </a: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6553200" y="48768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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Gulf of Aden</a:t>
            </a: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7772400" y="3124200"/>
            <a:ext cx="121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Strait of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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Hormuz</a:t>
            </a:r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4419600" y="3048000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Suez Canal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</a:t>
            </a:r>
            <a:endParaRPr lang="en-US" sz="14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8691" name="Text Box 19"/>
          <p:cNvSpPr txBox="1">
            <a:spLocks noChangeArrowheads="1"/>
          </p:cNvSpPr>
          <p:nvPr/>
        </p:nvSpPr>
        <p:spPr bwMode="auto">
          <a:xfrm>
            <a:off x="3429000" y="1905000"/>
            <a:ext cx="205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Dardanelles Strait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</a:t>
            </a:r>
            <a:endParaRPr lang="en-US" sz="14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8692" name="Text Box 20"/>
          <p:cNvSpPr txBox="1">
            <a:spLocks noChangeArrowheads="1"/>
          </p:cNvSpPr>
          <p:nvPr/>
        </p:nvSpPr>
        <p:spPr bwMode="auto">
          <a:xfrm>
            <a:off x="914400" y="2286000"/>
            <a:ext cx="914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Atlantic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Ocean</a:t>
            </a:r>
          </a:p>
        </p:txBody>
      </p:sp>
      <p:sp>
        <p:nvSpPr>
          <p:cNvPr id="28693" name="Text Box 21"/>
          <p:cNvSpPr txBox="1">
            <a:spLocks noChangeArrowheads="1"/>
          </p:cNvSpPr>
          <p:nvPr/>
        </p:nvSpPr>
        <p:spPr bwMode="auto">
          <a:xfrm>
            <a:off x="8077200" y="3505200"/>
            <a:ext cx="9144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  <a:sym typeface="Wingdings" pitchFamily="2" charset="2"/>
              </a:rPr>
              <a:t></a:t>
            </a: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Gulf of</a:t>
            </a:r>
            <a:br>
              <a:rPr lang="en-US" sz="1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Oman</a:t>
            </a:r>
          </a:p>
        </p:txBody>
      </p:sp>
      <p:sp>
        <p:nvSpPr>
          <p:cNvPr id="28694" name="Text Box 22"/>
          <p:cNvSpPr txBox="1">
            <a:spLocks noChangeArrowheads="1"/>
          </p:cNvSpPr>
          <p:nvPr/>
        </p:nvSpPr>
        <p:spPr bwMode="auto">
          <a:xfrm rot="3051428">
            <a:off x="6438900" y="17907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FF"/>
                </a:solidFill>
                <a:latin typeface="Comic Sans MS" pitchFamily="66" charset="0"/>
              </a:rPr>
              <a:t>Caspian Sea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2.bp.blogspot.com/_V7AmyI_0N9Q/TKTBLqjmV9I/AAAAAAAAASc/HApEQRL85ak/s400/4.++Nile_River_Curious_Map_400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847850"/>
            <a:ext cx="5867400" cy="4400550"/>
          </a:xfrm>
          <a:prstGeom prst="rect">
            <a:avLst/>
          </a:prstGeom>
          <a:noFill/>
        </p:spPr>
      </p:pic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228600" y="381000"/>
            <a:ext cx="8534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>
                <a:solidFill>
                  <a:srgbClr val="99CC00"/>
                </a:solidFill>
                <a:latin typeface="Matura MT Script Capitals" pitchFamily="66" charset="0"/>
              </a:rPr>
              <a:t>The Mighty Nile River:</a:t>
            </a:r>
            <a:r>
              <a:rPr lang="en-US" sz="4800" b="1">
                <a:solidFill>
                  <a:srgbClr val="CCFF99"/>
                </a:solidFill>
                <a:latin typeface="Matura MT Script Capitals" pitchFamily="66" charset="0"/>
              </a:rPr>
              <a:t/>
            </a:r>
            <a:br>
              <a:rPr lang="en-US" sz="4800" b="1">
                <a:solidFill>
                  <a:srgbClr val="CCFF99"/>
                </a:solidFill>
                <a:latin typeface="Matura MT Script Capitals" pitchFamily="66" charset="0"/>
              </a:rPr>
            </a:br>
            <a:r>
              <a:rPr lang="en-US" sz="3600" b="1">
                <a:solidFill>
                  <a:srgbClr val="FFFF00"/>
                </a:solidFill>
                <a:latin typeface="Matura MT Script Capitals" pitchFamily="66" charset="0"/>
              </a:rPr>
              <a:t>“Longest River in the World”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28600" y="304800"/>
            <a:ext cx="8915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>
                <a:solidFill>
                  <a:srgbClr val="99CC00"/>
                </a:solidFill>
                <a:latin typeface="Matura MT Script Capitals" pitchFamily="66" charset="0"/>
              </a:rPr>
              <a:t>Egypt:  The “Gift of the Nile”</a:t>
            </a:r>
            <a:endParaRPr lang="en-US" sz="3600" b="1">
              <a:solidFill>
                <a:srgbClr val="FFFF00"/>
              </a:solidFill>
              <a:latin typeface="Matura MT Script Capitals" pitchFamily="66" charset="0"/>
            </a:endParaRPr>
          </a:p>
        </p:txBody>
      </p:sp>
      <p:pic>
        <p:nvPicPr>
          <p:cNvPr id="7171" name="Picture 6" descr="map-Egypt by satellite"/>
          <p:cNvPicPr>
            <a:picLocks noChangeAspect="1" noChangeArrowheads="1"/>
          </p:cNvPicPr>
          <p:nvPr/>
        </p:nvPicPr>
        <p:blipFill>
          <a:blip r:embed="rId3" cstate="print">
            <a:lum bright="-6000" contrast="6000"/>
          </a:blip>
          <a:srcRect/>
          <a:stretch>
            <a:fillRect/>
          </a:stretch>
        </p:blipFill>
        <p:spPr bwMode="auto">
          <a:xfrm>
            <a:off x="457200" y="1447800"/>
            <a:ext cx="3962400" cy="3113088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7172" name="Picture 7" descr="geog04b"/>
          <p:cNvPicPr>
            <a:picLocks noChangeAspect="1" noChangeArrowheads="1"/>
          </p:cNvPicPr>
          <p:nvPr/>
        </p:nvPicPr>
        <p:blipFill>
          <a:blip r:embed="rId4" cstate="print">
            <a:lum contrast="6000"/>
          </a:blip>
          <a:srcRect r="10448"/>
          <a:stretch>
            <a:fillRect/>
          </a:stretch>
        </p:blipFill>
        <p:spPr bwMode="auto">
          <a:xfrm>
            <a:off x="4267200" y="3581400"/>
            <a:ext cx="4572000" cy="290512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4724400" y="3062288"/>
            <a:ext cx="3886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rgbClr val="FFFF00"/>
                </a:solidFill>
                <a:latin typeface="Architect" pitchFamily="34" charset="0"/>
              </a:rPr>
              <a:t>Annual Nile Flooding</a:t>
            </a:r>
          </a:p>
        </p:txBody>
      </p:sp>
      <p:sp>
        <p:nvSpPr>
          <p:cNvPr id="7174" name="Line 10"/>
          <p:cNvSpPr>
            <a:spLocks noChangeShapeType="1"/>
          </p:cNvSpPr>
          <p:nvPr/>
        </p:nvSpPr>
        <p:spPr bwMode="auto">
          <a:xfrm flipH="1" flipV="1">
            <a:off x="1905000" y="2057400"/>
            <a:ext cx="3429000" cy="3200400"/>
          </a:xfrm>
          <a:prstGeom prst="line">
            <a:avLst/>
          </a:prstGeom>
          <a:noFill/>
          <a:ln w="38100">
            <a:solidFill>
              <a:srgbClr val="99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990600" y="1371600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rgbClr val="FFFF00"/>
                </a:solidFill>
                <a:latin typeface="Architect" pitchFamily="34" charset="0"/>
              </a:rPr>
              <a:t>Nile Delta</a:t>
            </a:r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457200" y="4648200"/>
            <a:ext cx="38862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99CC00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FF00"/>
                </a:solidFill>
                <a:latin typeface="Architect" pitchFamily="34" charset="0"/>
              </a:rPr>
              <a:t>95% of the Egyptian people live on 5% of the land!</a:t>
            </a:r>
          </a:p>
        </p:txBody>
      </p:sp>
      <p:sp>
        <p:nvSpPr>
          <p:cNvPr id="7177" name="Line 13"/>
          <p:cNvSpPr>
            <a:spLocks noChangeShapeType="1"/>
          </p:cNvSpPr>
          <p:nvPr/>
        </p:nvSpPr>
        <p:spPr bwMode="auto">
          <a:xfrm flipH="1" flipV="1">
            <a:off x="1676400" y="3657600"/>
            <a:ext cx="609600" cy="990600"/>
          </a:xfrm>
          <a:prstGeom prst="line">
            <a:avLst/>
          </a:prstGeom>
          <a:noFill/>
          <a:ln w="38100">
            <a:solidFill>
              <a:srgbClr val="99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8" name="Line 14"/>
          <p:cNvSpPr>
            <a:spLocks noChangeShapeType="1"/>
          </p:cNvSpPr>
          <p:nvPr/>
        </p:nvSpPr>
        <p:spPr bwMode="auto">
          <a:xfrm flipH="1" flipV="1">
            <a:off x="1981200" y="2362200"/>
            <a:ext cx="304800" cy="2286000"/>
          </a:xfrm>
          <a:prstGeom prst="line">
            <a:avLst/>
          </a:prstGeom>
          <a:noFill/>
          <a:ln w="38100">
            <a:solidFill>
              <a:srgbClr val="99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680</Words>
  <Application>Microsoft Office PowerPoint</Application>
  <PresentationFormat>On-screen Show (4:3)</PresentationFormat>
  <Paragraphs>170</Paragraphs>
  <Slides>33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Map of Suez Canal</vt:lpstr>
      <vt:lpstr>Slide 17</vt:lpstr>
      <vt:lpstr>Slide 18</vt:lpstr>
      <vt:lpstr>Dredging Land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The Desalination Process</vt:lpstr>
      <vt:lpstr>Slide 31</vt:lpstr>
      <vt:lpstr>Slide 32</vt:lpstr>
      <vt:lpstr>Slide 33</vt:lpstr>
    </vt:vector>
  </TitlesOfParts>
  <Company>RRISD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051apple</dc:creator>
  <cp:lastModifiedBy>044brucer</cp:lastModifiedBy>
  <cp:revision>10</cp:revision>
  <dcterms:created xsi:type="dcterms:W3CDTF">2009-12-16T20:01:35Z</dcterms:created>
  <dcterms:modified xsi:type="dcterms:W3CDTF">2012-01-03T14:27:01Z</dcterms:modified>
</cp:coreProperties>
</file>